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84" r:id="rId2"/>
    <p:sldId id="408" r:id="rId3"/>
    <p:sldId id="409" r:id="rId4"/>
    <p:sldId id="395" r:id="rId5"/>
    <p:sldId id="397" r:id="rId6"/>
    <p:sldId id="412" r:id="rId7"/>
    <p:sldId id="396" r:id="rId8"/>
    <p:sldId id="398" r:id="rId9"/>
    <p:sldId id="413" r:id="rId10"/>
    <p:sldId id="400" r:id="rId11"/>
    <p:sldId id="399" r:id="rId12"/>
    <p:sldId id="401" r:id="rId13"/>
    <p:sldId id="405" r:id="rId14"/>
    <p:sldId id="402" r:id="rId15"/>
    <p:sldId id="410" r:id="rId16"/>
    <p:sldId id="414" r:id="rId17"/>
    <p:sldId id="406" r:id="rId18"/>
    <p:sldId id="415" r:id="rId19"/>
    <p:sldId id="417" r:id="rId20"/>
    <p:sldId id="416" r:id="rId21"/>
    <p:sldId id="407" r:id="rId22"/>
    <p:sldId id="411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DBBC5"/>
    <a:srgbClr val="F9CF8B"/>
    <a:srgbClr val="4F81BD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8" autoAdjust="0"/>
    <p:restoredTop sz="82157"/>
  </p:normalViewPr>
  <p:slideViewPr>
    <p:cSldViewPr>
      <p:cViewPr varScale="1">
        <p:scale>
          <a:sx n="106" d="100"/>
          <a:sy n="106" d="100"/>
        </p:scale>
        <p:origin x="8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24/01/2025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prevent any other class from being able to change the field values</a:t>
            </a:r>
            <a:r>
              <a:rPr lang="en-GB" baseline="0" dirty="0"/>
              <a:t> </a:t>
            </a:r>
            <a:r>
              <a:rPr lang="mr-IN" baseline="0" dirty="0"/>
              <a:t>–</a:t>
            </a:r>
            <a:r>
              <a:rPr lang="en-GB" baseline="0" dirty="0"/>
              <a:t> must use getter / setter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639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prevent any other class from being able to change the field values</a:t>
            </a:r>
            <a:r>
              <a:rPr lang="en-GB" baseline="0" dirty="0"/>
              <a:t> </a:t>
            </a:r>
            <a:r>
              <a:rPr lang="mr-IN" baseline="0" dirty="0"/>
              <a:t>–</a:t>
            </a:r>
            <a:r>
              <a:rPr lang="en-GB" baseline="0" dirty="0"/>
              <a:t> must use getter / setter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91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public String toString</a:t>
            </a:r>
            <a:r>
              <a:rPr lang="en-GB" dirty="0"/>
              <a:t>(){</a:t>
            </a:r>
          </a:p>
          <a:p>
            <a:r>
              <a:rPr lang="en-GB" baseline="0" dirty="0"/>
              <a:t>    return “total: ” + total + “ \n” + </a:t>
            </a:r>
            <a:r>
              <a:rPr lang="en-GB" baseline="0" dirty="0" err="1"/>
              <a:t>this.listProducts</a:t>
            </a:r>
            <a:r>
              <a:rPr lang="en-GB" baseline="0" dirty="0"/>
              <a:t>();</a:t>
            </a:r>
            <a:endParaRPr lang="en-GB" dirty="0"/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28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453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516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30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31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424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421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0177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Shop V2.0 - An Array of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175641" y="2133601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F220A-876A-4FD4-A501-DF5ED9B43E8A}"/>
              </a:ext>
            </a:extLst>
          </p:cNvPr>
          <p:cNvSpPr txBox="1"/>
          <p:nvPr/>
        </p:nvSpPr>
        <p:spPr>
          <a:xfrm>
            <a:off x="3810000" y="381000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Maireád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Meagher</a:t>
            </a:r>
          </a:p>
          <a:p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Dr.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Drohan</a:t>
            </a:r>
          </a:p>
          <a:p>
            <a:r>
              <a:rPr lang="en-IE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90800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0" y="288555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v2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A9321-135B-6ACB-BBE5-516FE1DB816D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5D5FDD5-1E6C-BDFE-5139-002EFA53C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56E41A1-8747-4CDA-B7A3-6843BCBE6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288" y="1639794"/>
            <a:ext cx="5974713" cy="5078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add(Product product){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product;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7620001" y="1030932"/>
            <a:ext cx="2638643" cy="874068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TextBox 20"/>
          <p:cNvSpPr txBox="1"/>
          <p:nvPr/>
        </p:nvSpPr>
        <p:spPr>
          <a:xfrm>
            <a:off x="7772401" y="5563904"/>
            <a:ext cx="2667360" cy="1015663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set</a:t>
            </a:r>
            <a:r>
              <a:rPr lang="en-IE" sz="2000" dirty="0"/>
              <a:t>ter</a:t>
            </a:r>
            <a:r>
              <a:rPr lang="en-IE" sz="2000" b="1" dirty="0"/>
              <a:t> </a:t>
            </a:r>
          </a:p>
          <a:p>
            <a:r>
              <a:rPr lang="en-IE" sz="2000" b="1" dirty="0"/>
              <a:t>add()</a:t>
            </a:r>
            <a:r>
              <a:rPr lang="en-IE" sz="2000" dirty="0"/>
              <a:t> makes use of private method </a:t>
            </a:r>
            <a:r>
              <a:rPr lang="en-IE" sz="2000" b="1" dirty="0" err="1"/>
              <a:t>isFull</a:t>
            </a:r>
            <a:r>
              <a:rPr lang="en-IE" sz="2000" b="1" dirty="0"/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1" y="3263990"/>
            <a:ext cx="2667360" cy="1938992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get</a:t>
            </a:r>
            <a:r>
              <a:rPr lang="en-IE" sz="2000" dirty="0"/>
              <a:t>ters</a:t>
            </a:r>
          </a:p>
          <a:p>
            <a:r>
              <a:rPr lang="en-IE" sz="2000" b="1" dirty="0" err="1"/>
              <a:t>isFull</a:t>
            </a:r>
            <a:r>
              <a:rPr lang="en-IE" sz="2000" b="1" dirty="0"/>
              <a:t>()</a:t>
            </a:r>
            <a:r>
              <a:rPr lang="en-IE" sz="2000" dirty="0"/>
              <a:t> &amp; </a:t>
            </a:r>
            <a:r>
              <a:rPr lang="en-IE" sz="2000" b="1" dirty="0" err="1"/>
              <a:t>isEmpty</a:t>
            </a:r>
            <a:r>
              <a:rPr lang="en-IE" sz="2000" b="1" dirty="0"/>
              <a:t>()</a:t>
            </a:r>
            <a:r>
              <a:rPr lang="en-IE" sz="2000" dirty="0"/>
              <a:t> return state of fields.</a:t>
            </a:r>
          </a:p>
          <a:p>
            <a:br>
              <a:rPr lang="en-IE" sz="2000" dirty="0"/>
            </a:br>
            <a:r>
              <a:rPr lang="en-IE" sz="2000" dirty="0"/>
              <a:t>They are private member methods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191109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B6794C-EC2E-4787-98D6-728E07249857}"/>
              </a:ext>
            </a:extLst>
          </p:cNvPr>
          <p:cNvSpPr/>
          <p:nvPr/>
        </p:nvSpPr>
        <p:spPr>
          <a:xfrm>
            <a:off x="1905000" y="2209800"/>
            <a:ext cx="83058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0641-6076-446C-93BD-D87AB4C3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7620001" y="1905000"/>
            <a:ext cx="2638643" cy="344396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6100109" y="5906334"/>
            <a:ext cx="4339652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 err="1"/>
              <a:t>toString</a:t>
            </a:r>
            <a:r>
              <a:rPr lang="en-IE" sz="2000" b="1" dirty="0"/>
              <a:t> </a:t>
            </a:r>
            <a:r>
              <a:rPr lang="en-IE" sz="2000" dirty="0"/>
              <a:t>type method</a:t>
            </a:r>
            <a:r>
              <a:rPr lang="en-IE" sz="2000" b="1" dirty="0"/>
              <a:t> </a:t>
            </a:r>
            <a:r>
              <a:rPr lang="en-IE" sz="2000" b="1" dirty="0" err="1"/>
              <a:t>listProducts</a:t>
            </a:r>
            <a:r>
              <a:rPr lang="en-IE" sz="2000" b="1" dirty="0"/>
              <a:t>() </a:t>
            </a:r>
            <a:r>
              <a:rPr lang="en-IE" sz="2000" dirty="0"/>
              <a:t>makes use of private method </a:t>
            </a:r>
            <a:r>
              <a:rPr lang="en-IE" sz="2000" b="1" dirty="0" err="1"/>
              <a:t>isEmpty</a:t>
            </a:r>
            <a:r>
              <a:rPr lang="en-IE" sz="2000" b="1" dirty="0"/>
              <a:t>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40613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8F36-428E-4282-A102-A6A7707E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4540671" y="1672033"/>
            <a:ext cx="6055379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5A8B5E-5846-43EE-8746-0FE1E2081B35}"/>
              </a:ext>
            </a:extLst>
          </p:cNvPr>
          <p:cNvSpPr/>
          <p:nvPr/>
        </p:nvSpPr>
        <p:spPr>
          <a:xfrm>
            <a:off x="4555455" y="5599438"/>
            <a:ext cx="2743200" cy="11430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1) Product</a:t>
            </a:r>
            <a:r>
              <a:rPr lang="en-IE" sz="2000" dirty="0"/>
              <a:t> object removed and replaced with </a:t>
            </a:r>
            <a:r>
              <a:rPr lang="en-IE" sz="2000" b="1" dirty="0"/>
              <a:t>Store</a:t>
            </a:r>
            <a:r>
              <a:rPr lang="en-IE" sz="2000" dirty="0"/>
              <a:t> object.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562197" y="5181600"/>
            <a:ext cx="2454624" cy="1560838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dirty="0"/>
              <a:t>3) New method,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, reads in products from the user.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F49B5D-4EB0-4E8C-8A08-5D0D661A587B}"/>
              </a:ext>
            </a:extLst>
          </p:cNvPr>
          <p:cNvSpPr/>
          <p:nvPr/>
        </p:nvSpPr>
        <p:spPr>
          <a:xfrm>
            <a:off x="1609933" y="1579914"/>
            <a:ext cx="2436159" cy="1681164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2) </a:t>
            </a:r>
            <a:r>
              <a:rPr lang="en-IE" sz="2000" b="1" dirty="0" err="1"/>
              <a:t>addProduct</a:t>
            </a:r>
            <a:r>
              <a:rPr lang="en-IE" sz="2000" b="1" dirty="0"/>
              <a:t>()</a:t>
            </a:r>
            <a:r>
              <a:rPr lang="en-IE" sz="2000" dirty="0"/>
              <a:t> changed to add the entered product to the array.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AAFA16-C0D0-456E-91C1-D111CE7FDAB0}"/>
              </a:ext>
            </a:extLst>
          </p:cNvPr>
          <p:cNvSpPr/>
          <p:nvPr/>
        </p:nvSpPr>
        <p:spPr>
          <a:xfrm>
            <a:off x="1591466" y="3519699"/>
            <a:ext cx="2454624" cy="1403281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5) </a:t>
            </a:r>
            <a:r>
              <a:rPr lang="en-IE" sz="2000" b="1" dirty="0" err="1"/>
              <a:t>printProduct</a:t>
            </a:r>
            <a:r>
              <a:rPr lang="en-IE" sz="2000" b="1" dirty="0"/>
              <a:t>()</a:t>
            </a:r>
            <a:r>
              <a:rPr lang="en-IE" sz="2000" dirty="0"/>
              <a:t> changed to print out all products in the array.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8894437" y="914940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5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5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8894437" y="56310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609932" y="330693"/>
            <a:ext cx="2436159" cy="990600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4) main() </a:t>
            </a:r>
            <a:r>
              <a:rPr lang="en-IE" sz="2000" dirty="0"/>
              <a:t>changed to call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 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3981435" y="1297354"/>
            <a:ext cx="1240979" cy="1068786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4046091" y="2054698"/>
            <a:ext cx="1211711" cy="77044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4046090" y="3342709"/>
            <a:ext cx="1211712" cy="354219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4016822" y="3786955"/>
            <a:ext cx="1212849" cy="1552202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5334000" y="4922980"/>
            <a:ext cx="0" cy="676459"/>
          </a:xfrm>
          <a:prstGeom prst="straightConnector1">
            <a:avLst/>
          </a:prstGeom>
          <a:ln w="3492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9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7543800" y="1752600"/>
            <a:ext cx="2514600" cy="204754"/>
          </a:xfrm>
          <a:prstGeom prst="roundRect">
            <a:avLst/>
          </a:prstGeom>
          <a:noFill/>
          <a:ln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CA0D8-AE1F-43BE-8D4F-AE9FD47F3413}"/>
              </a:ext>
            </a:extLst>
          </p:cNvPr>
          <p:cNvSpPr/>
          <p:nvPr/>
        </p:nvSpPr>
        <p:spPr>
          <a:xfrm>
            <a:off x="2286000" y="2743201"/>
            <a:ext cx="7239000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Scanner(System.</a:t>
            </a:r>
            <a:r>
              <a:rPr lang="en-US" altLang="en-US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//code omitted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DE4A2-1B55-4B91-8010-D108B12D2DB4}"/>
              </a:ext>
            </a:extLst>
          </p:cNvPr>
          <p:cNvSpPr/>
          <p:nvPr/>
        </p:nvSpPr>
        <p:spPr>
          <a:xfrm>
            <a:off x="2590800" y="4114800"/>
            <a:ext cx="3200400" cy="381000"/>
          </a:xfrm>
          <a:prstGeom prst="roundRect">
            <a:avLst/>
          </a:prstGeom>
          <a:noFill/>
          <a:ln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85A8B5E-5846-43EE-8746-0FE1E2081B35}"/>
              </a:ext>
            </a:extLst>
          </p:cNvPr>
          <p:cNvSpPr/>
          <p:nvPr/>
        </p:nvSpPr>
        <p:spPr>
          <a:xfrm>
            <a:off x="6858000" y="5524500"/>
            <a:ext cx="2667000" cy="11430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1) Product</a:t>
            </a:r>
            <a:r>
              <a:rPr lang="en-IE" sz="2000" dirty="0"/>
              <a:t> object removed and replaced with </a:t>
            </a:r>
            <a:r>
              <a:rPr lang="en-IE" sz="2000" b="1" dirty="0"/>
              <a:t>Store</a:t>
            </a:r>
            <a:r>
              <a:rPr lang="en-IE" sz="2000" dirty="0"/>
              <a:t> object.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5791201" y="4495800"/>
            <a:ext cx="1588827" cy="1219200"/>
          </a:xfrm>
          <a:prstGeom prst="straightConnector1">
            <a:avLst/>
          </a:prstGeom>
          <a:ln w="3492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- 1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52DCC10-5650-40B3-92F8-46CC11C26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76" y="2186858"/>
            <a:ext cx="8820724" cy="2893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processOrder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//find out from the user how many products they would like to order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"How many Products would you like to have in your Store? 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.nextInt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//ask the user for the details of the products and add them to the order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addProduct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1219200"/>
            <a:ext cx="2514600" cy="22860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847276" y="98873"/>
            <a:ext cx="2454624" cy="1560838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dirty="0"/>
              <a:t>2) New method,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, reads in products from the user. </a:t>
            </a:r>
          </a:p>
        </p:txBody>
      </p:sp>
      <p:cxnSp>
        <p:nvCxnSpPr>
          <p:cNvPr id="9" name="Straight Arrow Connector 8"/>
          <p:cNvCxnSpPr>
            <a:cxnSpLocks/>
            <a:stCxn id="8" idx="2"/>
          </p:cNvCxnSpPr>
          <p:nvPr/>
        </p:nvCxnSpPr>
        <p:spPr>
          <a:xfrm>
            <a:off x="3074588" y="1659712"/>
            <a:ext cx="354412" cy="51374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- 2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6425827" y="5198977"/>
            <a:ext cx="4159796" cy="1312583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IE" sz="2000" dirty="0"/>
              <a:t>Asks how many?</a:t>
            </a:r>
          </a:p>
          <a:p>
            <a:pPr marL="342900" indent="-342900">
              <a:buFont typeface="Arial" charset="0"/>
              <a:buChar char="•"/>
            </a:pPr>
            <a:r>
              <a:rPr lang="en-IE" sz="2000" dirty="0"/>
              <a:t>Pass into Store constructor to initialise an array to that size</a:t>
            </a:r>
          </a:p>
          <a:p>
            <a:pPr marL="342900" indent="-342900">
              <a:buFont typeface="Arial" charset="0"/>
              <a:buChar char="•"/>
            </a:pPr>
            <a:r>
              <a:rPr lang="en-IE" sz="2000" dirty="0"/>
              <a:t>Calls </a:t>
            </a:r>
            <a:r>
              <a:rPr lang="en-IE" sz="2000" dirty="0" err="1"/>
              <a:t>addProduct</a:t>
            </a:r>
            <a:r>
              <a:rPr lang="en-IE" sz="2000" dirty="0"/>
              <a:t>() for each one</a:t>
            </a:r>
          </a:p>
        </p:txBody>
      </p:sp>
    </p:spTree>
    <p:extLst>
      <p:ext uri="{BB962C8B-B14F-4D97-AF65-F5344CB8AC3E}">
        <p14:creationId xmlns:p14="http://schemas.microsoft.com/office/powerpoint/2010/main" val="3107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1219200"/>
            <a:ext cx="2514600" cy="22860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04B4F9-E514-47EE-8647-286E3AD8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1" y="2667001"/>
            <a:ext cx="5121915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Driver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driver.processOrder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driver.printProduct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3810000" y="3173587"/>
            <a:ext cx="3161946" cy="310264"/>
          </a:xfrm>
          <a:prstGeom prst="roundRect">
            <a:avLst/>
          </a:prstGeom>
          <a:noFill/>
          <a:ln w="38100"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9" name="Straight Arrow Connector 8"/>
          <p:cNvCxnSpPr>
            <a:cxnSpLocks/>
            <a:stCxn id="11" idx="2"/>
            <a:endCxn id="6" idx="0"/>
          </p:cNvCxnSpPr>
          <p:nvPr/>
        </p:nvCxnSpPr>
        <p:spPr>
          <a:xfrm>
            <a:off x="2828012" y="1321294"/>
            <a:ext cx="3161947" cy="134570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609932" y="330693"/>
            <a:ext cx="2436159" cy="990600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3) main() </a:t>
            </a:r>
            <a:r>
              <a:rPr lang="en-IE" sz="2000" dirty="0"/>
              <a:t>changed to call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- 3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99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44BBA6-9870-4C6F-98D5-92D723C87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163796"/>
            <a:ext cx="3886200" cy="286232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public </a:t>
            </a:r>
            <a:r>
              <a:rPr lang="en-VI" altLang="en-VI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dirty="0">
                <a:solidFill>
                  <a:srgbClr val="00627A"/>
                </a:solidFill>
                <a:latin typeface="JetBrains Mono"/>
              </a:rPr>
              <a:t>add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dirty="0">
                <a:solidFill>
                  <a:srgbClr val="000000"/>
                </a:solidFill>
                <a:latin typeface="JetBrains Mono"/>
              </a:rPr>
              <a:t>Product 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product){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dirty="0" err="1">
                <a:solidFill>
                  <a:srgbClr val="080808"/>
                </a:solidFill>
                <a:latin typeface="JetBrains Mono"/>
              </a:rPr>
              <a:t>isFull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()){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return false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products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total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] = product;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total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++;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return true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543A53CE-88A2-4C2B-A822-C55A06EE0612}"/>
              </a:ext>
            </a:extLst>
          </p:cNvPr>
          <p:cNvSpPr/>
          <p:nvPr/>
        </p:nvSpPr>
        <p:spPr>
          <a:xfrm>
            <a:off x="1679620" y="1417169"/>
            <a:ext cx="4949780" cy="29718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Store</a:t>
            </a:r>
          </a:p>
          <a:p>
            <a:pPr algn="ctr"/>
            <a:endParaRPr lang="en-IE" sz="2000" b="1" dirty="0"/>
          </a:p>
          <a:p>
            <a:pPr algn="ctr"/>
            <a:r>
              <a:rPr lang="en-IE" sz="2000" dirty="0"/>
              <a:t>If there is space in the Array, the Product, passed as a parameter is added to the Primitive Array.</a:t>
            </a:r>
          </a:p>
          <a:p>
            <a:pPr algn="ctr"/>
            <a:endParaRPr lang="en-IE" sz="2000" dirty="0"/>
          </a:p>
          <a:p>
            <a:pPr algn="ctr"/>
            <a:r>
              <a:rPr lang="en-IE" sz="2000" dirty="0"/>
              <a:t>A </a:t>
            </a:r>
            <a:r>
              <a:rPr lang="en-IE" sz="2000" dirty="0" err="1"/>
              <a:t>boolean</a:t>
            </a:r>
            <a:r>
              <a:rPr lang="en-IE" sz="2000" dirty="0"/>
              <a:t> result is returned indicating whether the product was added successfully or not.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AFDBFE-EDA6-4D4D-BC52-289F1278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20">
            <a:extLst>
              <a:ext uri="{FF2B5EF4-FFF2-40B4-BE49-F238E27FC236}">
                <a16:creationId xmlns:a16="http://schemas.microsoft.com/office/drawing/2014/main" id="{118E52C7-0D21-4A57-A52C-5F70999C3FB3}"/>
              </a:ext>
            </a:extLst>
          </p:cNvPr>
          <p:cNvSpPr/>
          <p:nvPr/>
        </p:nvSpPr>
        <p:spPr>
          <a:xfrm>
            <a:off x="7620001" y="1600200"/>
            <a:ext cx="2638643" cy="344396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2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680336"/>
            <a:ext cx="2514600" cy="234064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2DF49B5D-4EB0-4E8C-8A08-5D0D661A587B}"/>
              </a:ext>
            </a:extLst>
          </p:cNvPr>
          <p:cNvSpPr/>
          <p:nvPr/>
        </p:nvSpPr>
        <p:spPr>
          <a:xfrm>
            <a:off x="1676401" y="150018"/>
            <a:ext cx="2436159" cy="1681164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4) </a:t>
            </a:r>
            <a:r>
              <a:rPr lang="en-IE" sz="2000" b="1" dirty="0" err="1"/>
              <a:t>addProduct</a:t>
            </a:r>
            <a:r>
              <a:rPr lang="en-IE" sz="2000" b="1" dirty="0"/>
              <a:t>()</a:t>
            </a:r>
            <a:r>
              <a:rPr lang="en-IE" sz="2000" dirty="0"/>
              <a:t> changed to add the entered product to the array.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- 4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4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ABEFBEAE-A9AE-4945-9408-4C94363DEA5E}"/>
              </a:ext>
            </a:extLst>
          </p:cNvPr>
          <p:cNvSpPr/>
          <p:nvPr/>
        </p:nvSpPr>
        <p:spPr>
          <a:xfrm>
            <a:off x="3048000" y="2614751"/>
            <a:ext cx="6358096" cy="2971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Driver</a:t>
            </a:r>
          </a:p>
          <a:p>
            <a:endParaRPr lang="en-IE" sz="2000" b="1" dirty="0"/>
          </a:p>
          <a:p>
            <a:r>
              <a:rPr lang="en-IE" sz="2000" dirty="0"/>
              <a:t>The </a:t>
            </a:r>
            <a:r>
              <a:rPr lang="en-IE" sz="2000" dirty="0" err="1"/>
              <a:t>addProduct</a:t>
            </a:r>
            <a:r>
              <a:rPr lang="en-IE" sz="2000" dirty="0"/>
              <a:t>() method needs to be updated to:</a:t>
            </a:r>
          </a:p>
          <a:p>
            <a:endParaRPr lang="en-IE" sz="2000" dirty="0"/>
          </a:p>
          <a:p>
            <a:pPr marL="457200" indent="-457200">
              <a:buAutoNum type="arabicPeriod"/>
            </a:pPr>
            <a:r>
              <a:rPr lang="en-IE" sz="2000" dirty="0"/>
              <a:t>Add the product object to the array of products in Store</a:t>
            </a:r>
          </a:p>
          <a:p>
            <a:pPr marL="457200" indent="-457200">
              <a:buAutoNum type="arabicPeriod"/>
            </a:pPr>
            <a:r>
              <a:rPr lang="en-IE" sz="2000" dirty="0"/>
              <a:t> Interrogate the Boolean result returned to let the user know if the update was successful or not. </a:t>
            </a:r>
          </a:p>
        </p:txBody>
      </p:sp>
    </p:spTree>
    <p:extLst>
      <p:ext uri="{BB962C8B-B14F-4D97-AF65-F5344CB8AC3E}">
        <p14:creationId xmlns:p14="http://schemas.microsoft.com/office/powerpoint/2010/main" val="11879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3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  <p:sp>
        <p:nvSpPr>
          <p:cNvPr id="19" name="Right Bracket 18"/>
          <p:cNvSpPr/>
          <p:nvPr/>
        </p:nvSpPr>
        <p:spPr>
          <a:xfrm>
            <a:off x="5749724" y="1143000"/>
            <a:ext cx="152400" cy="369332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019801" y="1143000"/>
            <a:ext cx="162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 </a:t>
            </a:r>
            <a:r>
              <a:rPr lang="en-GB" b="1" dirty="0">
                <a:solidFill>
                  <a:srgbClr val="0070C0"/>
                </a:solidFill>
              </a:rPr>
              <a:t>string</a:t>
            </a:r>
          </a:p>
        </p:txBody>
      </p:sp>
      <p:sp>
        <p:nvSpPr>
          <p:cNvPr id="21" name="Right Bracket 20"/>
          <p:cNvSpPr/>
          <p:nvPr/>
        </p:nvSpPr>
        <p:spPr>
          <a:xfrm>
            <a:off x="5758948" y="1556267"/>
            <a:ext cx="143177" cy="385644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017510" y="1572579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 err="1">
                <a:solidFill>
                  <a:srgbClr val="0070C0"/>
                </a:solidFill>
              </a:rPr>
              <a:t>int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3" name="Right Bracket 22"/>
          <p:cNvSpPr/>
          <p:nvPr/>
        </p:nvSpPr>
        <p:spPr>
          <a:xfrm>
            <a:off x="5758948" y="1985847"/>
            <a:ext cx="143177" cy="349577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017511" y="2002158"/>
            <a:ext cx="18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>
                <a:solidFill>
                  <a:srgbClr val="0070C0"/>
                </a:solidFill>
              </a:rPr>
              <a:t>double</a:t>
            </a:r>
          </a:p>
        </p:txBody>
      </p:sp>
      <p:sp>
        <p:nvSpPr>
          <p:cNvPr id="25" name="Right Bracket 24"/>
          <p:cNvSpPr/>
          <p:nvPr/>
        </p:nvSpPr>
        <p:spPr>
          <a:xfrm>
            <a:off x="5786569" y="3251210"/>
            <a:ext cx="106332" cy="356096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10823" y="3244334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>
                <a:solidFill>
                  <a:srgbClr val="0070C0"/>
                </a:solidFill>
              </a:rPr>
              <a:t>char</a:t>
            </a:r>
          </a:p>
        </p:txBody>
      </p:sp>
      <p:sp>
        <p:nvSpPr>
          <p:cNvPr id="27" name="Right Bracket 26"/>
          <p:cNvSpPr/>
          <p:nvPr/>
        </p:nvSpPr>
        <p:spPr>
          <a:xfrm>
            <a:off x="6222731" y="3633122"/>
            <a:ext cx="150533" cy="549299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616213" y="3600432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Set </a:t>
            </a:r>
            <a:r>
              <a:rPr lang="en-GB" b="1" dirty="0" err="1">
                <a:solidFill>
                  <a:srgbClr val="0070C0"/>
                </a:solidFill>
              </a:rPr>
              <a:t>boolean</a:t>
            </a:r>
            <a:r>
              <a:rPr lang="en-GB" dirty="0">
                <a:solidFill>
                  <a:srgbClr val="0070C0"/>
                </a:solidFill>
              </a:rPr>
              <a:t> 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dirty="0">
                <a:solidFill>
                  <a:srgbClr val="0070C0"/>
                </a:solidFill>
              </a:rPr>
              <a:t>based on char value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Recap: </a:t>
            </a:r>
            <a:r>
              <a:rPr lang="en-IE" u="sng" dirty="0"/>
              <a:t>Shop V1.0 </a:t>
            </a:r>
            <a:r>
              <a:rPr lang="en-IE" dirty="0"/>
              <a:t>- </a:t>
            </a:r>
            <a:r>
              <a:rPr lang="en-IE" b="1" dirty="0"/>
              <a:t>Product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1752601"/>
            <a:ext cx="3810000" cy="4525963"/>
          </a:xfrm>
        </p:spPr>
        <p:txBody>
          <a:bodyPr/>
          <a:lstStyle/>
          <a:p>
            <a:r>
              <a:rPr lang="en-IE" dirty="0"/>
              <a:t>The </a:t>
            </a:r>
            <a:r>
              <a:rPr lang="en-IE" b="1" dirty="0">
                <a:solidFill>
                  <a:srgbClr val="FF0000"/>
                </a:solidFill>
              </a:rPr>
              <a:t>Product</a:t>
            </a:r>
            <a:r>
              <a:rPr lang="en-IE" dirty="0"/>
              <a:t> class stores </a:t>
            </a:r>
            <a:r>
              <a:rPr lang="en-IE" b="1" dirty="0"/>
              <a:t>details</a:t>
            </a:r>
            <a:r>
              <a:rPr lang="en-IE" dirty="0"/>
              <a:t> about a product</a:t>
            </a:r>
          </a:p>
          <a:p>
            <a:pPr lvl="1"/>
            <a:r>
              <a:rPr lang="en-IE" dirty="0"/>
              <a:t>name </a:t>
            </a:r>
          </a:p>
          <a:p>
            <a:pPr lvl="1"/>
            <a:r>
              <a:rPr lang="en-IE" dirty="0"/>
              <a:t>code </a:t>
            </a:r>
          </a:p>
          <a:p>
            <a:pPr lvl="1"/>
            <a:r>
              <a:rPr lang="en-IE" dirty="0"/>
              <a:t>unit cost </a:t>
            </a:r>
          </a:p>
          <a:p>
            <a:pPr lvl="1"/>
            <a:r>
              <a:rPr lang="en-IE" dirty="0"/>
              <a:t>in the current product line or not?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057400" y="1752600"/>
            <a:ext cx="2057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Driver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14800" y="2286000"/>
            <a:ext cx="1104900" cy="24384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4191000" y="4724400"/>
            <a:ext cx="2057400" cy="1066800"/>
          </a:xfrm>
          <a:prstGeom prst="roundRect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33535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  <p:sp>
        <p:nvSpPr>
          <p:cNvPr id="21" name="Right Bracket 20"/>
          <p:cNvSpPr/>
          <p:nvPr/>
        </p:nvSpPr>
        <p:spPr>
          <a:xfrm>
            <a:off x="6230485" y="4757542"/>
            <a:ext cx="143177" cy="385644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489047" y="4773854"/>
            <a:ext cx="383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Console response if add was successful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3" name="Right Bracket 22"/>
          <p:cNvSpPr/>
          <p:nvPr/>
        </p:nvSpPr>
        <p:spPr>
          <a:xfrm>
            <a:off x="6230485" y="5587383"/>
            <a:ext cx="143177" cy="349577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489048" y="5603694"/>
            <a:ext cx="407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Console response if add was unsuccessful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D62C7-6683-4265-8F72-C5B7E42A8352}"/>
              </a:ext>
            </a:extLst>
          </p:cNvPr>
          <p:cNvSpPr txBox="1"/>
          <p:nvPr/>
        </p:nvSpPr>
        <p:spPr>
          <a:xfrm>
            <a:off x="7924800" y="2532657"/>
            <a:ext cx="27432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The Store add method is called to add the product to the primitive array, if space is available.</a:t>
            </a:r>
            <a:endParaRPr lang="en-VI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97705-B5C3-40FF-B92B-882B8BA6ECA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114800" y="3732986"/>
            <a:ext cx="5181600" cy="76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6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908936"/>
            <a:ext cx="2514600" cy="310264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02DA6-C0BE-4861-B538-84F6810F213E}"/>
              </a:ext>
            </a:extLst>
          </p:cNvPr>
          <p:cNvSpPr/>
          <p:nvPr/>
        </p:nvSpPr>
        <p:spPr>
          <a:xfrm>
            <a:off x="2743200" y="3429000"/>
            <a:ext cx="662940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printProduct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.listProducts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/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48AAFA16-C0D0-456E-91C1-D111CE7FDAB0}"/>
              </a:ext>
            </a:extLst>
          </p:cNvPr>
          <p:cNvSpPr/>
          <p:nvPr/>
        </p:nvSpPr>
        <p:spPr>
          <a:xfrm>
            <a:off x="1896888" y="1261351"/>
            <a:ext cx="2454624" cy="1403281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5) </a:t>
            </a:r>
            <a:r>
              <a:rPr lang="en-IE" sz="2000" b="1" dirty="0" err="1"/>
              <a:t>printProduct</a:t>
            </a:r>
            <a:r>
              <a:rPr lang="en-IE" sz="2000" b="1" dirty="0"/>
              <a:t>()</a:t>
            </a:r>
            <a:r>
              <a:rPr lang="en-IE" sz="2000" dirty="0"/>
              <a:t> changed to print out all products in the array.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000" y="2467350"/>
            <a:ext cx="541512" cy="1418851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3124200" y="3963264"/>
            <a:ext cx="5943600" cy="380137"/>
          </a:xfrm>
          <a:prstGeom prst="roundRect">
            <a:avLst/>
          </a:prstGeom>
          <a:noFill/>
          <a:ln w="38100"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- 5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9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62417"/>
          </a:xfrm>
        </p:spPr>
        <p:txBody>
          <a:bodyPr/>
          <a:lstStyle/>
          <a:p>
            <a:pPr algn="r"/>
            <a:r>
              <a:rPr lang="en-IE" b="1" dirty="0"/>
              <a:t>Summary</a:t>
            </a:r>
            <a:r>
              <a:rPr lang="en-IE" dirty="0"/>
              <a:t> Shop </a:t>
            </a:r>
            <a:r>
              <a:rPr lang="en-IE" b="1" dirty="0"/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76" y="4015387"/>
            <a:ext cx="8305800" cy="4525963"/>
          </a:xfrm>
        </p:spPr>
        <p:txBody>
          <a:bodyPr>
            <a:normAutofit/>
          </a:bodyPr>
          <a:lstStyle/>
          <a:p>
            <a:r>
              <a:rPr lang="en-IE" sz="2400" b="1" dirty="0">
                <a:solidFill>
                  <a:srgbClr val="FF40FF"/>
                </a:solidFill>
              </a:rPr>
              <a:t>Store</a:t>
            </a:r>
            <a:r>
              <a:rPr lang="en-IE" sz="2400" dirty="0">
                <a:solidFill>
                  <a:srgbClr val="FF40FF"/>
                </a:solidFill>
              </a:rPr>
              <a:t> </a:t>
            </a:r>
            <a:r>
              <a:rPr lang="en-IE" sz="2400" dirty="0"/>
              <a:t>class maintains a collection of Products</a:t>
            </a:r>
            <a:br>
              <a:rPr lang="en-IE" sz="2400" dirty="0"/>
            </a:br>
            <a:r>
              <a:rPr lang="en-IE" sz="2400" dirty="0"/>
              <a:t>i.e. an </a:t>
            </a:r>
            <a:r>
              <a:rPr lang="en-IE" sz="2400" b="1" dirty="0"/>
              <a:t>array of Products</a:t>
            </a:r>
            <a:r>
              <a:rPr lang="en-IE" sz="2400" dirty="0"/>
              <a:t>;  </a:t>
            </a:r>
            <a:r>
              <a:rPr lang="en-IE" sz="2400" dirty="0" err="1"/>
              <a:t>store.Products</a:t>
            </a:r>
            <a:r>
              <a:rPr lang="en-IE" sz="2400" dirty="0"/>
              <a:t>[]</a:t>
            </a:r>
            <a:br>
              <a:rPr lang="en-IE" sz="2400" dirty="0"/>
            </a:br>
            <a:endParaRPr lang="en-IE" sz="2400" dirty="0"/>
          </a:p>
          <a:p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  <a:r>
              <a:rPr lang="en-IE" sz="2400" dirty="0"/>
              <a:t>allows the user to decide </a:t>
            </a:r>
            <a:r>
              <a:rPr lang="en-IE" sz="2400" b="1" dirty="0"/>
              <a:t>how many product </a:t>
            </a:r>
            <a:r>
              <a:rPr lang="en-IE" sz="2400" dirty="0"/>
              <a:t>details they want to store. Methods updated to work with this new </a:t>
            </a:r>
            <a:r>
              <a:rPr lang="en-IE" sz="2400" b="1" dirty="0" err="1"/>
              <a:t>store.Products</a:t>
            </a:r>
            <a:r>
              <a:rPr lang="en-IE" sz="2400" b="1" dirty="0"/>
              <a:t>[]</a:t>
            </a:r>
            <a:r>
              <a:rPr lang="en-IE" sz="2400" dirty="0"/>
              <a:t> array</a:t>
            </a:r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028077" y="533400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7768289" y="2428081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6870113" y="2023283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551666" y="1422204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3729689" y="974559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2007359" y="1514549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Some(5)</a:t>
            </a:r>
            <a:r>
              <a:rPr lang="en-IE" sz="2800" dirty="0"/>
              <a:t> changes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B01D25-63AE-43E3-9549-7E0C06EFE8F2}"/>
              </a:ext>
            </a:extLst>
          </p:cNvPr>
          <p:cNvSpPr txBox="1">
            <a:spLocks/>
          </p:cNvSpPr>
          <p:nvPr/>
        </p:nvSpPr>
        <p:spPr>
          <a:xfrm>
            <a:off x="4551666" y="2716941"/>
            <a:ext cx="2318446" cy="948813"/>
          </a:xfrm>
          <a:prstGeom prst="rect">
            <a:avLst/>
          </a:prstGeom>
          <a:solidFill>
            <a:srgbClr val="FF40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dirty="0"/>
              <a:t>This is a </a:t>
            </a:r>
            <a:r>
              <a:rPr lang="en-IE" sz="2800" b="1" dirty="0"/>
              <a:t>new</a:t>
            </a:r>
            <a:endParaRPr lang="en-IE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IE" sz="2800" b="1" dirty="0">
                <a:solidFill>
                  <a:schemeClr val="bg1"/>
                </a:solidFill>
              </a:rPr>
              <a:t>Store</a:t>
            </a:r>
            <a:r>
              <a:rPr lang="en-IE" sz="2800" b="1" dirty="0">
                <a:solidFill>
                  <a:srgbClr val="FF40FF"/>
                </a:solidFill>
              </a:rPr>
              <a:t> </a:t>
            </a:r>
            <a:r>
              <a:rPr lang="en-IE" sz="2800" dirty="0">
                <a:solidFill>
                  <a:schemeClr val="tx1"/>
                </a:solidFill>
              </a:rPr>
              <a:t>class</a:t>
            </a:r>
            <a:endParaRPr lang="en-IE" sz="2800" dirty="0">
              <a:solidFill>
                <a:srgbClr val="FF40FF"/>
              </a:solidFill>
            </a:endParaRP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7768289" y="3393445"/>
            <a:ext cx="1981200" cy="389533"/>
          </a:xfrm>
          <a:prstGeom prst="rect">
            <a:avLst/>
          </a:prstGeom>
          <a:solidFill>
            <a:srgbClr val="4F81BD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No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1220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Questions?</a:t>
            </a:r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57401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7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Recap: </a:t>
            </a:r>
            <a:r>
              <a:rPr lang="en-IE" u="sng" dirty="0"/>
              <a:t>Shop V1.0</a:t>
            </a:r>
            <a:r>
              <a:rPr lang="en-IE" dirty="0"/>
              <a:t> - </a:t>
            </a:r>
            <a:r>
              <a:rPr lang="en-IE" b="1" dirty="0"/>
              <a:t>Driver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0"/>
            <a:ext cx="6781800" cy="5105400"/>
          </a:xfrm>
        </p:spPr>
        <p:txBody>
          <a:bodyPr>
            <a:normAutofit/>
          </a:bodyPr>
          <a:lstStyle/>
          <a:p>
            <a:r>
              <a:rPr lang="en-IE" sz="2800" dirty="0"/>
              <a:t>The </a:t>
            </a:r>
            <a:r>
              <a:rPr lang="en-IE" sz="2800" b="1" dirty="0">
                <a:solidFill>
                  <a:schemeClr val="accent6"/>
                </a:solidFill>
              </a:rPr>
              <a:t>Driver</a:t>
            </a:r>
            <a:r>
              <a:rPr lang="en-IE" sz="2800" dirty="0">
                <a:solidFill>
                  <a:schemeClr val="accent6"/>
                </a:solidFill>
              </a:rPr>
              <a:t> </a:t>
            </a:r>
            <a:r>
              <a:rPr lang="en-IE" sz="2800" dirty="0"/>
              <a:t>class </a:t>
            </a:r>
          </a:p>
          <a:p>
            <a:pPr lvl="1"/>
            <a:r>
              <a:rPr lang="en-IE" dirty="0"/>
              <a:t>has the </a:t>
            </a:r>
            <a:r>
              <a:rPr lang="en-IE" b="1" dirty="0"/>
              <a:t>main()</a:t>
            </a:r>
            <a:r>
              <a:rPr lang="en-IE" dirty="0"/>
              <a:t> method.  </a:t>
            </a:r>
          </a:p>
          <a:p>
            <a:pPr lvl="1"/>
            <a:r>
              <a:rPr lang="en-IE" b="1" dirty="0"/>
              <a:t>reads</a:t>
            </a:r>
            <a:r>
              <a:rPr lang="en-IE" dirty="0"/>
              <a:t> the product details from the user (via the console)</a:t>
            </a:r>
          </a:p>
          <a:p>
            <a:pPr lvl="1"/>
            <a:r>
              <a:rPr lang="en-IE" b="1" dirty="0"/>
              <a:t>creates</a:t>
            </a:r>
            <a:r>
              <a:rPr lang="en-IE" dirty="0"/>
              <a:t> a new Product object.  </a:t>
            </a:r>
          </a:p>
          <a:p>
            <a:pPr lvl="1"/>
            <a:r>
              <a:rPr lang="en-IE" b="1" dirty="0"/>
              <a:t>prints</a:t>
            </a:r>
            <a:r>
              <a:rPr lang="en-IE" dirty="0"/>
              <a:t> the product object</a:t>
            </a:r>
            <a:br>
              <a:rPr lang="en-IE" dirty="0"/>
            </a:br>
            <a:r>
              <a:rPr lang="en-IE" dirty="0"/>
              <a:t>(to the console)</a:t>
            </a:r>
            <a:br>
              <a:rPr lang="en-IE" dirty="0"/>
            </a:br>
            <a:endParaRPr lang="en-IE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6629400" y="1547019"/>
            <a:ext cx="2057400" cy="1066800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382000" y="4876800"/>
            <a:ext cx="2057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8686800" y="2080420"/>
            <a:ext cx="723900" cy="27963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22503"/>
            <a:ext cx="8305800" cy="4525963"/>
          </a:xfrm>
        </p:spPr>
        <p:txBody>
          <a:bodyPr>
            <a:normAutofit/>
          </a:bodyPr>
          <a:lstStyle/>
          <a:p>
            <a:r>
              <a:rPr lang="en-IE" sz="2800" dirty="0"/>
              <a:t>New</a:t>
            </a:r>
            <a:r>
              <a:rPr lang="en-IE" sz="2800" b="1" dirty="0"/>
              <a:t> </a:t>
            </a:r>
            <a:r>
              <a:rPr lang="en-IE" sz="2800" b="1" dirty="0">
                <a:solidFill>
                  <a:srgbClr val="FF40FF"/>
                </a:solidFill>
              </a:rPr>
              <a:t>Store</a:t>
            </a:r>
            <a:r>
              <a:rPr lang="en-IE" sz="2800" dirty="0">
                <a:solidFill>
                  <a:srgbClr val="FF40FF"/>
                </a:solidFill>
              </a:rPr>
              <a:t> </a:t>
            </a:r>
            <a:r>
              <a:rPr lang="en-IE" sz="2800" dirty="0"/>
              <a:t>class is responsible for maintaining a collection of Products </a:t>
            </a:r>
          </a:p>
          <a:p>
            <a:pPr lvl="1"/>
            <a:r>
              <a:rPr lang="en-IE" sz="2400" dirty="0"/>
              <a:t>i.e. an </a:t>
            </a:r>
            <a:r>
              <a:rPr lang="en-IE" sz="2400" b="1" dirty="0"/>
              <a:t>array of Products</a:t>
            </a:r>
            <a:r>
              <a:rPr lang="en-IE" sz="2400" dirty="0"/>
              <a:t>.  </a:t>
            </a:r>
          </a:p>
          <a:p>
            <a:r>
              <a:rPr lang="en-IE" sz="2800" b="1" dirty="0">
                <a:solidFill>
                  <a:srgbClr val="F79646"/>
                </a:solidFill>
              </a:rPr>
              <a:t>Driver</a:t>
            </a:r>
            <a:r>
              <a:rPr lang="en-IE" sz="2800" b="1" dirty="0">
                <a:solidFill>
                  <a:srgbClr val="FF0000"/>
                </a:solidFill>
              </a:rPr>
              <a:t> </a:t>
            </a:r>
            <a:r>
              <a:rPr lang="en-IE" sz="2800" dirty="0"/>
              <a:t>will now allow the user to decide </a:t>
            </a:r>
            <a:r>
              <a:rPr lang="en-IE" sz="2800" b="1" dirty="0"/>
              <a:t>how many product </a:t>
            </a:r>
            <a:r>
              <a:rPr lang="en-IE" sz="2800" dirty="0"/>
              <a:t>details they want to store. </a:t>
            </a:r>
          </a:p>
          <a:p>
            <a:pPr marL="0" indent="0">
              <a:buNone/>
            </a:pPr>
            <a:endParaRPr lang="en-IE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413188" y="3994944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153400" y="5889625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7255224" y="5484827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936777" y="4883748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4114800" y="4436103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V2.0</a:t>
            </a:r>
            <a:r>
              <a:rPr lang="en-IE" dirty="0"/>
              <a:t> </a:t>
            </a:r>
            <a:r>
              <a:rPr lang="mr-IN" dirty="0"/>
              <a:t>–</a:t>
            </a:r>
            <a:r>
              <a:rPr lang="en-IE" dirty="0"/>
              <a:t> </a:t>
            </a:r>
            <a:r>
              <a:rPr lang="en-IE" b="1" dirty="0"/>
              <a:t>changes</a:t>
            </a:r>
            <a:r>
              <a:rPr lang="en-IE" dirty="0"/>
              <a:t> to classes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2429411" y="2907509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Some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B01D25-63AE-43E3-9549-7E0C06EFE8F2}"/>
              </a:ext>
            </a:extLst>
          </p:cNvPr>
          <p:cNvSpPr txBox="1">
            <a:spLocks/>
          </p:cNvSpPr>
          <p:nvPr/>
        </p:nvSpPr>
        <p:spPr>
          <a:xfrm>
            <a:off x="4953000" y="4072030"/>
            <a:ext cx="2318446" cy="948813"/>
          </a:xfrm>
          <a:prstGeom prst="rect">
            <a:avLst/>
          </a:prstGeom>
          <a:solidFill>
            <a:srgbClr val="FF40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dirty="0"/>
              <a:t>This is a </a:t>
            </a:r>
            <a:r>
              <a:rPr lang="en-IE" sz="2800" b="1" dirty="0"/>
              <a:t>new</a:t>
            </a:r>
            <a:endParaRPr lang="en-IE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IE" sz="2800" b="1" dirty="0">
                <a:solidFill>
                  <a:schemeClr val="bg1"/>
                </a:solidFill>
              </a:rPr>
              <a:t>Store</a:t>
            </a:r>
            <a:r>
              <a:rPr lang="en-IE" sz="2800" b="1" dirty="0">
                <a:solidFill>
                  <a:srgbClr val="FF40FF"/>
                </a:solidFill>
              </a:rPr>
              <a:t> </a:t>
            </a:r>
            <a:r>
              <a:rPr lang="en-IE" sz="2800" dirty="0">
                <a:solidFill>
                  <a:schemeClr val="tx1"/>
                </a:solidFill>
              </a:rPr>
              <a:t>class</a:t>
            </a:r>
            <a:endParaRPr lang="en-IE" sz="2800" dirty="0">
              <a:solidFill>
                <a:srgbClr val="FF40FF"/>
              </a:solidFill>
            </a:endParaRP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429411" y="1854397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169623" y="3749078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14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271447" y="3344280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953000" y="2743201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16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31023" y="2295556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8169623" y="4715868"/>
            <a:ext cx="1981200" cy="389533"/>
          </a:xfrm>
          <a:prstGeom prst="rect">
            <a:avLst/>
          </a:prstGeom>
          <a:solidFill>
            <a:srgbClr val="4F81BD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No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80" y="5238441"/>
            <a:ext cx="2048086" cy="1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3F9C41-2609-4AD5-9C74-A43B8005AC9E}"/>
              </a:ext>
            </a:extLst>
          </p:cNvPr>
          <p:cNvSpPr/>
          <p:nvPr/>
        </p:nvSpPr>
        <p:spPr>
          <a:xfrm>
            <a:off x="6400800" y="228600"/>
            <a:ext cx="4191000" cy="1295400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  <a:r>
              <a:rPr lang="en-IE" sz="4000" dirty="0"/>
              <a:t> – new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96D39-FC4F-4E47-A92A-F8D00A2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34889"/>
            <a:ext cx="5557838" cy="4716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4038600" y="1905000"/>
            <a:ext cx="4154898" cy="3810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4038600" y="4853543"/>
            <a:ext cx="4154898" cy="9890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1726528" y="1920017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02928" y="2095500"/>
            <a:ext cx="635672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20111" y="5087796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329532" y="5287852"/>
            <a:ext cx="685800" cy="1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13289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3F9C41-2609-4AD5-9C74-A43B8005AC9E}"/>
              </a:ext>
            </a:extLst>
          </p:cNvPr>
          <p:cNvSpPr/>
          <p:nvPr/>
        </p:nvSpPr>
        <p:spPr>
          <a:xfrm>
            <a:off x="6400800" y="228600"/>
            <a:ext cx="4191000" cy="1295400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  <a:r>
              <a:rPr lang="en-IE" sz="4000" dirty="0"/>
              <a:t> – new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96D39-FC4F-4E47-A92A-F8D00A2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34889"/>
            <a:ext cx="5557838" cy="4716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4038600" y="1905000"/>
            <a:ext cx="4154898" cy="3810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4038600" y="4853543"/>
            <a:ext cx="4154898" cy="9890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1726528" y="1920017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02928" y="2095500"/>
            <a:ext cx="635672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20111" y="5087796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329532" y="5287852"/>
            <a:ext cx="685800" cy="1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26528" y="2743048"/>
            <a:ext cx="1676400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private methods</a:t>
            </a:r>
            <a:endParaRPr lang="en-IE" sz="2000" dirty="0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3402929" y="2939875"/>
            <a:ext cx="664029" cy="3228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6529" y="3703836"/>
            <a:ext cx="1669983" cy="400110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setter</a:t>
            </a:r>
            <a:endParaRPr lang="en-IE" sz="2000" dirty="0"/>
          </a:p>
        </p:txBody>
      </p:sp>
      <p:cxnSp>
        <p:nvCxnSpPr>
          <p:cNvPr id="15" name="Straight Arrow Connector 14"/>
          <p:cNvCxnSpPr>
            <a:cxnSpLocks/>
            <a:stCxn id="14" idx="3"/>
            <a:endCxn id="19" idx="1"/>
          </p:cNvCxnSpPr>
          <p:nvPr/>
        </p:nvCxnSpPr>
        <p:spPr>
          <a:xfrm flipV="1">
            <a:off x="3396512" y="3886125"/>
            <a:ext cx="642089" cy="1776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2331014"/>
            <a:ext cx="4162643" cy="1217722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3603765"/>
            <a:ext cx="4162643" cy="56472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1720112" y="4295789"/>
            <a:ext cx="1669983" cy="400110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Like </a:t>
            </a:r>
            <a:r>
              <a:rPr lang="en-IE" sz="2000" b="1" dirty="0" err="1"/>
              <a:t>toString</a:t>
            </a:r>
            <a:endParaRPr lang="en-IE" sz="2000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3382864" y="4486626"/>
            <a:ext cx="642089" cy="1776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4159680"/>
            <a:ext cx="4162643" cy="56472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40096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 animBg="1"/>
      <p:bldP spid="14" grpId="0" animBg="1"/>
      <p:bldP spid="18" grpId="0" animBg="1"/>
      <p:bldP spid="19" grpId="0" animBg="1"/>
      <p:bldP spid="20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56E41A1-8747-4CDA-B7A3-6843BCBE6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2590801"/>
            <a:ext cx="6555229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Product[]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//other methods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7696200" y="2286001"/>
            <a:ext cx="2666191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/>
          <p:cNvSpPr txBox="1"/>
          <p:nvPr/>
        </p:nvSpPr>
        <p:spPr>
          <a:xfrm>
            <a:off x="6852409" y="3257670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6705601" y="2553761"/>
            <a:ext cx="990599" cy="654108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2590800" y="3207870"/>
            <a:ext cx="4114800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814215" y="3582265"/>
            <a:ext cx="1600562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000"/>
              <a:t>Why </a:t>
            </a:r>
            <a:r>
              <a:rPr lang="en-IE" sz="2000" dirty="0"/>
              <a:t>private?</a:t>
            </a:r>
          </a:p>
        </p:txBody>
      </p:sp>
      <p:pic>
        <p:nvPicPr>
          <p:cNvPr id="18" name="Picture 17" descr="Image result for questi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9" y="2983614"/>
            <a:ext cx="834363" cy="6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8C06D88D-593E-4F33-B485-1C04E82A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2590801"/>
            <a:ext cx="6555229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Product[]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//other methods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7696200" y="685800"/>
            <a:ext cx="2630898" cy="3048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8541643" y="4255039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4419600" y="990600"/>
            <a:ext cx="3276600" cy="297198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7696200" y="2286001"/>
            <a:ext cx="2666191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/>
          <p:cNvSpPr txBox="1"/>
          <p:nvPr/>
        </p:nvSpPr>
        <p:spPr>
          <a:xfrm>
            <a:off x="6852409" y="3257670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6705601" y="2553761"/>
            <a:ext cx="990599" cy="654108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2590800" y="3207870"/>
            <a:ext cx="4114800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2590800" y="3962580"/>
            <a:ext cx="5867400" cy="9702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814215" y="3582265"/>
            <a:ext cx="1600562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000"/>
              <a:t>Why </a:t>
            </a:r>
            <a:r>
              <a:rPr lang="en-IE" sz="2000" dirty="0"/>
              <a:t>private?</a:t>
            </a:r>
          </a:p>
        </p:txBody>
      </p:sp>
      <p:pic>
        <p:nvPicPr>
          <p:cNvPr id="18" name="Picture 17" descr="Image result for questi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9" y="2983614"/>
            <a:ext cx="834363" cy="6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0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1904</Words>
  <Application>Microsoft Macintosh PowerPoint</Application>
  <PresentationFormat>Widescreen</PresentationFormat>
  <Paragraphs>149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JetBrains Mono</vt:lpstr>
      <vt:lpstr>Office Theme</vt:lpstr>
      <vt:lpstr>Shop V2.0 - An Array of Product</vt:lpstr>
      <vt:lpstr>Recap: Shop V1.0 - Product</vt:lpstr>
      <vt:lpstr>Recap: Shop V1.0 - Driver</vt:lpstr>
      <vt:lpstr>Shop V2.0</vt:lpstr>
      <vt:lpstr>Shop V2.0 – changes to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Shop V2.0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of Product</dc:title>
  <dc:creator>Siobhan Drohan</dc:creator>
  <cp:lastModifiedBy>Microsoft Office User</cp:lastModifiedBy>
  <cp:revision>165</cp:revision>
  <cp:lastPrinted>2018-03-17T14:02:04Z</cp:lastPrinted>
  <dcterms:created xsi:type="dcterms:W3CDTF">2006-08-16T00:00:00Z</dcterms:created>
  <dcterms:modified xsi:type="dcterms:W3CDTF">2025-01-24T12:59:03Z</dcterms:modified>
</cp:coreProperties>
</file>